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2"/>
  </p:notesMasterIdLst>
  <p:sldIdLst>
    <p:sldId id="256" r:id="rId2"/>
    <p:sldId id="257" r:id="rId3"/>
    <p:sldId id="310" r:id="rId4"/>
    <p:sldId id="300" r:id="rId5"/>
    <p:sldId id="260" r:id="rId6"/>
    <p:sldId id="305" r:id="rId7"/>
    <p:sldId id="301" r:id="rId8"/>
    <p:sldId id="302" r:id="rId9"/>
    <p:sldId id="312" r:id="rId10"/>
    <p:sldId id="332" r:id="rId11"/>
    <p:sldId id="288" r:id="rId12"/>
    <p:sldId id="333" r:id="rId13"/>
    <p:sldId id="263" r:id="rId14"/>
    <p:sldId id="304" r:id="rId15"/>
    <p:sldId id="279" r:id="rId16"/>
    <p:sldId id="311" r:id="rId17"/>
    <p:sldId id="261" r:id="rId18"/>
    <p:sldId id="262" r:id="rId19"/>
    <p:sldId id="303" r:id="rId20"/>
    <p:sldId id="313" r:id="rId21"/>
    <p:sldId id="281" r:id="rId22"/>
    <p:sldId id="321" r:id="rId23"/>
    <p:sldId id="322" r:id="rId24"/>
    <p:sldId id="323" r:id="rId25"/>
    <p:sldId id="327" r:id="rId26"/>
    <p:sldId id="325" r:id="rId27"/>
    <p:sldId id="328" r:id="rId28"/>
    <p:sldId id="324" r:id="rId29"/>
    <p:sldId id="329" r:id="rId30"/>
    <p:sldId id="314" r:id="rId31"/>
    <p:sldId id="284" r:id="rId32"/>
    <p:sldId id="315" r:id="rId33"/>
    <p:sldId id="298" r:id="rId34"/>
    <p:sldId id="316" r:id="rId35"/>
    <p:sldId id="307" r:id="rId36"/>
    <p:sldId id="319" r:id="rId37"/>
    <p:sldId id="320" r:id="rId38"/>
    <p:sldId id="318" r:id="rId39"/>
    <p:sldId id="277" r:id="rId40"/>
    <p:sldId id="278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7285" autoAdjust="0"/>
    <p:restoredTop sz="84661" autoAdjust="0"/>
  </p:normalViewPr>
  <p:slideViewPr>
    <p:cSldViewPr snapToGrid="0" snapToObjects="1">
      <p:cViewPr varScale="1">
        <p:scale>
          <a:sx n="98" d="100"/>
          <a:sy n="98" d="100"/>
        </p:scale>
        <p:origin x="-200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D0B9E-1C23-684D-91A5-8EB236ACBB13}" type="datetimeFigureOut">
              <a:rPr lang="en-US" smtClean="0"/>
              <a:pPr/>
              <a:t>20.10.2014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FE133-0051-BA46-A0EE-5423E20583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47350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Admin choose refresh interval – 1 minute, 2 minute, 5, 10 etc</a:t>
            </a:r>
          </a:p>
          <a:p>
            <a:r>
              <a:rPr lang="en-US" dirty="0" smtClean="0"/>
              <a:t>Apache hosts, server fetches, server stores in </a:t>
            </a:r>
            <a:r>
              <a:rPr lang="en-US" dirty="0" err="1" smtClean="0"/>
              <a:t>mysql</a:t>
            </a:r>
            <a:r>
              <a:rPr lang="en-US" dirty="0" smtClean="0"/>
              <a:t>, server queries database for specified drivers with time</a:t>
            </a:r>
            <a:r>
              <a:rPr lang="en-US" baseline="0" dirty="0" smtClean="0"/>
              <a:t> range, </a:t>
            </a:r>
            <a:r>
              <a:rPr lang="en-US" baseline="0" dirty="0" err="1" smtClean="0"/>
              <a:t>laravel</a:t>
            </a:r>
            <a:r>
              <a:rPr lang="en-US" baseline="0" dirty="0" smtClean="0"/>
              <a:t> preprocesses </a:t>
            </a:r>
            <a:r>
              <a:rPr lang="en-US" baseline="0" dirty="0" err="1" smtClean="0"/>
              <a:t>php</a:t>
            </a:r>
            <a:r>
              <a:rPr lang="en-US" baseline="0" dirty="0" smtClean="0"/>
              <a:t>, bootstrap renders based on device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Don’t forget to doctor this picture</a:t>
            </a:r>
          </a:p>
          <a:p>
            <a:r>
              <a:rPr lang="en-US" dirty="0" smtClean="0"/>
              <a:t>Animate dead</a:t>
            </a:r>
            <a:r>
              <a:rPr lang="en-US" baseline="0" dirty="0" smtClean="0"/>
              <a:t> zones</a:t>
            </a:r>
          </a:p>
          <a:p>
            <a:r>
              <a:rPr lang="en-US" baseline="0" dirty="0" smtClean="0"/>
              <a:t>Talk about if HVAC dies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P-unit logo</a:t>
            </a:r>
          </a:p>
          <a:p>
            <a:r>
              <a:rPr lang="en-US" dirty="0" smtClean="0"/>
              <a:t>Add testing room, add testing devices, write testing</a:t>
            </a:r>
            <a:r>
              <a:rPr lang="en-US" baseline="0" dirty="0" smtClean="0"/>
              <a:t> code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(for earthquake prone states…</a:t>
            </a:r>
            <a:r>
              <a:rPr lang="en-US" dirty="0" err="1" smtClean="0"/>
              <a:t>california</a:t>
            </a:r>
            <a:r>
              <a:rPr lang="en-US" dirty="0" smtClean="0"/>
              <a:t>…)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14 July 2014 B+ release date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35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Our</a:t>
            </a:r>
            <a:r>
              <a:rPr lang="en-US" baseline="0" dirty="0" smtClean="0"/>
              <a:t> client is an open source advocate, prefers to have code available on an open source repository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37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Cheaper</a:t>
            </a:r>
            <a:r>
              <a:rPr lang="en-US" baseline="0" dirty="0" smtClean="0"/>
              <a:t> in bulk misc parts being cables and resistor power cable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39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Stress</a:t>
            </a:r>
            <a:r>
              <a:rPr lang="en-US" baseline="0" dirty="0" smtClean="0"/>
              <a:t> project goals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 –</a:t>
            </a:r>
            <a:r>
              <a:rPr lang="en-US" baseline="0" dirty="0" smtClean="0"/>
              <a:t> cheap, </a:t>
            </a:r>
            <a:r>
              <a:rPr lang="en-US" baseline="0" dirty="0" err="1" smtClean="0"/>
              <a:t>overnightable</a:t>
            </a:r>
            <a:r>
              <a:rPr lang="en-US" baseline="0" dirty="0" smtClean="0"/>
              <a:t> from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l-GR" dirty="0" smtClean="0"/>
              <a:t>Φ</a:t>
            </a:r>
            <a:r>
              <a:rPr lang="en-US" dirty="0" smtClean="0"/>
              <a:t> is relative humidity</a:t>
            </a:r>
          </a:p>
          <a:p>
            <a:r>
              <a:rPr lang="en-US" dirty="0" smtClean="0"/>
              <a:t>Web server - debugging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l-GR" dirty="0" smtClean="0"/>
              <a:t>Φ</a:t>
            </a:r>
            <a:r>
              <a:rPr lang="en-US" dirty="0" smtClean="0"/>
              <a:t> is relative humidity</a:t>
            </a:r>
          </a:p>
          <a:p>
            <a:r>
              <a:rPr lang="en-US" dirty="0" smtClean="0"/>
              <a:t>Web server - debugging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 –</a:t>
            </a:r>
            <a:r>
              <a:rPr lang="en-US" baseline="0" dirty="0" smtClean="0"/>
              <a:t> cheap, </a:t>
            </a:r>
            <a:r>
              <a:rPr lang="en-US" baseline="0" dirty="0" err="1" smtClean="0"/>
              <a:t>overnightable</a:t>
            </a:r>
            <a:r>
              <a:rPr lang="en-US" baseline="0" dirty="0" smtClean="0"/>
              <a:t> from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 –</a:t>
            </a:r>
            <a:r>
              <a:rPr lang="en-US" baseline="0" dirty="0" smtClean="0"/>
              <a:t> cheap, </a:t>
            </a:r>
            <a:r>
              <a:rPr lang="en-US" baseline="0" dirty="0" err="1" smtClean="0"/>
              <a:t>overnightable</a:t>
            </a:r>
            <a:r>
              <a:rPr lang="en-US" baseline="0" dirty="0" smtClean="0"/>
              <a:t> from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LAMP – elaborate to it standing</a:t>
            </a:r>
            <a:r>
              <a:rPr lang="en-US" baseline="0" dirty="0" smtClean="0"/>
              <a:t> for</a:t>
            </a:r>
            <a:r>
              <a:rPr lang="en-US" dirty="0" smtClean="0"/>
              <a:t> </a:t>
            </a:r>
            <a:r>
              <a:rPr lang="en-US" dirty="0" err="1" smtClean="0"/>
              <a:t>linux</a:t>
            </a:r>
            <a:r>
              <a:rPr lang="en-US" dirty="0" smtClean="0"/>
              <a:t>, apache2, </a:t>
            </a:r>
            <a:r>
              <a:rPr lang="en-US" dirty="0" err="1" smtClean="0"/>
              <a:t>mysql</a:t>
            </a:r>
            <a:r>
              <a:rPr lang="en-US" dirty="0" smtClean="0"/>
              <a:t>, </a:t>
            </a:r>
            <a:r>
              <a:rPr lang="en-US" dirty="0" err="1" smtClean="0"/>
              <a:t>php</a:t>
            </a:r>
            <a:r>
              <a:rPr lang="en-US" baseline="0" dirty="0" smtClean="0"/>
              <a:t> – all open source, free, secure, fast, reliable</a:t>
            </a:r>
          </a:p>
          <a:p>
            <a:r>
              <a:rPr lang="en-US" dirty="0" err="1" smtClean="0"/>
              <a:t>Laravel</a:t>
            </a:r>
            <a:r>
              <a:rPr lang="en-US" smtClean="0"/>
              <a:t> – secure,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E133-0051-BA46-A0EE-5423E20583A4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D661-1836-44F7-8FAF-35E8F866ECD3}" type="datetime1">
              <a:rPr lang="en-US" smtClean="0"/>
              <a:pPr/>
              <a:t>20.10.2014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F71CE-B899-4B2B-848D-9F12F0C901B6}" type="datetimeFigureOut">
              <a:rPr lang="en-US" smtClean="0"/>
              <a:pPr/>
              <a:t>20.10.2014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7606D-E5C4-4C2F-8241-EC2663EF1CD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F1CA-F464-4B29-B867-EAF8A9B936E3}" type="datetime1">
              <a:rPr lang="en-US" smtClean="0"/>
              <a:pPr/>
              <a:t>20.10.2014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6B357-51B9-47D2-A71D-0D06CB03185D}" type="datetime1">
              <a:rPr lang="en-US" smtClean="0"/>
              <a:pPr/>
              <a:t>20.10.2014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CB827-F132-4DF6-9FB9-4035A4C798EF}" type="datetime1">
              <a:rPr lang="en-US" smtClean="0"/>
              <a:pPr/>
              <a:t>20.10.2014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A601-7D32-4ED7-AD1A-974B6DDBDCDC}" type="datetime1">
              <a:rPr lang="en-US" smtClean="0"/>
              <a:pPr/>
              <a:t>20.10.2014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7B41-4A0C-4639-A132-E5C8F99A4BE8}" type="datetime1">
              <a:rPr lang="en-US" smtClean="0"/>
              <a:pPr/>
              <a:t>20.10.2014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67FD-6084-4075-993E-77EC8038773F}" type="datetime1">
              <a:rPr lang="en-US" smtClean="0"/>
              <a:pPr/>
              <a:t>20.10.2014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88B47-74BA-4873-ADAE-EB0120124E83}" type="datetime1">
              <a:rPr lang="en-US" smtClean="0"/>
              <a:pPr/>
              <a:t>20.10.2014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F52C1-9A39-494C-9977-BBEFAB872C1F}" type="datetime1">
              <a:rPr lang="en-US" smtClean="0"/>
              <a:pPr/>
              <a:t>20.10.2014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EACE2-EA00-4376-9A66-47ABB8B02CF5}" type="datetime1">
              <a:rPr lang="en-US" smtClean="0"/>
              <a:pPr/>
              <a:t>20.10.2014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DA47DADC-55EA-4839-91C8-5BCC0EC06F5C}" type="datetime1">
              <a:rPr lang="en-US" smtClean="0"/>
              <a:pPr/>
              <a:t>20.10.2014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2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Temperature &amp; Humidity Sensing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/>
          <a:lstStyle/>
          <a:p>
            <a:pPr algn="ctr"/>
            <a:r>
              <a:rPr lang="en-US" dirty="0" smtClean="0"/>
              <a:t>Jason Pearson • Justin Koehler • Marcel </a:t>
            </a:r>
            <a:r>
              <a:rPr lang="en-US" dirty="0" err="1" smtClean="0"/>
              <a:t>Englmaier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 smtClean="0"/>
              <a:t>Design Decisions - </a:t>
            </a:r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4981114"/>
          </a:xfrm>
        </p:spPr>
        <p:txBody>
          <a:bodyPr>
            <a:normAutofit/>
          </a:bodyPr>
          <a:lstStyle/>
          <a:p>
            <a:r>
              <a:rPr lang="en-US" dirty="0" smtClean="0"/>
              <a:t>Raspberry Pi</a:t>
            </a:r>
          </a:p>
          <a:p>
            <a:pPr lvl="1"/>
            <a:r>
              <a:rPr lang="en-US" dirty="0" smtClean="0"/>
              <a:t>Low-cost</a:t>
            </a:r>
          </a:p>
          <a:p>
            <a:pPr lvl="1"/>
            <a:r>
              <a:rPr lang="en-US" dirty="0" smtClean="0"/>
              <a:t>Readily available</a:t>
            </a:r>
          </a:p>
          <a:p>
            <a:pPr lvl="1"/>
            <a:r>
              <a:rPr lang="en-US" dirty="0" smtClean="0"/>
              <a:t>Widely documented</a:t>
            </a:r>
          </a:p>
          <a:p>
            <a:pPr lvl="1"/>
            <a:r>
              <a:rPr lang="en-US" dirty="0" smtClean="0"/>
              <a:t>Extensible</a:t>
            </a:r>
          </a:p>
          <a:p>
            <a:pPr lvl="1"/>
            <a:r>
              <a:rPr lang="en-US" dirty="0" smtClean="0"/>
              <a:t>Expandable to 17 concurrent sensors</a:t>
            </a:r>
          </a:p>
          <a:p>
            <a:pPr lvl="1"/>
            <a:r>
              <a:rPr lang="en-US" dirty="0" smtClean="0"/>
              <a:t>Runs a full web </a:t>
            </a:r>
            <a:r>
              <a:rPr lang="en-US" dirty="0" smtClean="0"/>
              <a:t>server</a:t>
            </a:r>
            <a:endParaRPr lang="en-US" dirty="0" smtClean="0"/>
          </a:p>
          <a:p>
            <a:pPr lvl="1">
              <a:buNone/>
            </a:pPr>
            <a:endParaRPr lang="en-US" dirty="0" smtClean="0"/>
          </a:p>
          <a:p>
            <a:r>
              <a:rPr lang="en-US" dirty="0" err="1" smtClean="0"/>
              <a:t>Arduino</a:t>
            </a:r>
            <a:endParaRPr lang="en-US" dirty="0" smtClean="0"/>
          </a:p>
          <a:p>
            <a:pPr lvl="1"/>
            <a:r>
              <a:rPr lang="en-US" dirty="0" smtClean="0"/>
              <a:t>Low-cost</a:t>
            </a:r>
          </a:p>
          <a:p>
            <a:pPr lvl="1"/>
            <a:r>
              <a:rPr lang="en-US" dirty="0" smtClean="0"/>
              <a:t>Readily available</a:t>
            </a:r>
          </a:p>
          <a:p>
            <a:pPr lvl="1"/>
            <a:r>
              <a:rPr lang="en-US" dirty="0" smtClean="0"/>
              <a:t>Widely </a:t>
            </a:r>
            <a:r>
              <a:rPr lang="en-US" dirty="0" err="1" smtClean="0"/>
              <a:t>documentd</a:t>
            </a:r>
            <a:endParaRPr lang="en-US" dirty="0" smtClean="0"/>
          </a:p>
          <a:p>
            <a:pPr lvl="1"/>
            <a:r>
              <a:rPr lang="en-US" dirty="0" smtClean="0"/>
              <a:t>Lacking features</a:t>
            </a:r>
          </a:p>
          <a:p>
            <a:pPr lvl="1"/>
            <a:endParaRPr lang="en-US" dirty="0" smtClean="0"/>
          </a:p>
        </p:txBody>
      </p:sp>
      <p:pic>
        <p:nvPicPr>
          <p:cNvPr id="3078" name="Picture 6" descr="C:\Users\Lappi5\Desktop\Raspberry_Pi_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06066" y="1651395"/>
            <a:ext cx="1110119" cy="1402080"/>
          </a:xfrm>
          <a:prstGeom prst="rect">
            <a:avLst/>
          </a:prstGeom>
          <a:noFill/>
        </p:spPr>
      </p:pic>
      <p:pic>
        <p:nvPicPr>
          <p:cNvPr id="2050" name="Picture 2" descr="https://encrypted-tbn1.gstatic.com/images?q=tbn:ANd9GcRPOWYkqWnsUIGTjIBU8Ai7gtjK3nlIveZ3Fm0Se9duhskhDRs8Tim5mGHj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38800" y="4422482"/>
            <a:ext cx="1909864" cy="129898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69108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35957"/>
            <a:ext cx="7315200" cy="1151040"/>
          </a:xfrm>
        </p:spPr>
        <p:txBody>
          <a:bodyPr/>
          <a:lstStyle/>
          <a:p>
            <a:r>
              <a:rPr lang="en-US" dirty="0" smtClean="0"/>
              <a:t>Design Decisions - Hardware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914400" y="2105204"/>
            <a:ext cx="7315200" cy="440227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DHT22 Sensor</a:t>
            </a:r>
          </a:p>
          <a:p>
            <a:pPr lvl="1"/>
            <a:r>
              <a:rPr lang="en-US" dirty="0" smtClean="0"/>
              <a:t>Temperature Accuracy ±0.5º C</a:t>
            </a:r>
          </a:p>
          <a:p>
            <a:pPr lvl="1"/>
            <a:r>
              <a:rPr lang="en-US" dirty="0" smtClean="0"/>
              <a:t>Temperature Range -40 to 80°C</a:t>
            </a:r>
          </a:p>
          <a:p>
            <a:pPr lvl="1"/>
            <a:r>
              <a:rPr lang="en-US" dirty="0" smtClean="0"/>
              <a:t>Humidity Accuracy ±0.1</a:t>
            </a:r>
            <a:r>
              <a:rPr lang="el-GR" dirty="0" smtClean="0"/>
              <a:t>Φ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Humidity Range 0-100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$5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DHT11 </a:t>
            </a:r>
            <a:r>
              <a:rPr lang="en-US" dirty="0" smtClean="0"/>
              <a:t>Sensor</a:t>
            </a:r>
          </a:p>
          <a:p>
            <a:pPr lvl="1"/>
            <a:r>
              <a:rPr lang="en-US" dirty="0" smtClean="0"/>
              <a:t>Temperature Accuracy </a:t>
            </a:r>
            <a:r>
              <a:rPr lang="en-US" dirty="0" smtClean="0"/>
              <a:t>±2º </a:t>
            </a:r>
            <a:r>
              <a:rPr lang="en-US" dirty="0" smtClean="0"/>
              <a:t>C</a:t>
            </a:r>
          </a:p>
          <a:p>
            <a:pPr lvl="1"/>
            <a:r>
              <a:rPr lang="en-US" dirty="0" smtClean="0"/>
              <a:t>Temperature Range </a:t>
            </a:r>
            <a:r>
              <a:rPr lang="en-US" dirty="0" smtClean="0"/>
              <a:t>-0 </a:t>
            </a:r>
            <a:r>
              <a:rPr lang="en-US" dirty="0" smtClean="0"/>
              <a:t>to </a:t>
            </a:r>
            <a:r>
              <a:rPr lang="en-US" dirty="0" smtClean="0"/>
              <a:t>50°C</a:t>
            </a:r>
            <a:endParaRPr lang="en-US" dirty="0" smtClean="0"/>
          </a:p>
          <a:p>
            <a:pPr lvl="1"/>
            <a:r>
              <a:rPr lang="en-US" dirty="0" smtClean="0"/>
              <a:t>Humidity Accuracy </a:t>
            </a:r>
            <a:r>
              <a:rPr lang="en-US" dirty="0" smtClean="0"/>
              <a:t>±5%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Humidity Range </a:t>
            </a:r>
            <a:r>
              <a:rPr lang="en-US" dirty="0" smtClean="0"/>
              <a:t>20-80%</a:t>
            </a:r>
          </a:p>
          <a:p>
            <a:pPr lvl="1"/>
            <a:r>
              <a:rPr lang="en-US" dirty="0" smtClean="0"/>
              <a:t>$2</a:t>
            </a:r>
            <a:endParaRPr lang="en-US" dirty="0" smtClean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r>
              <a:rPr lang="en-US" dirty="0" smtClean="0"/>
              <a:t>		</a:t>
            </a: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320040" lvl="1" indent="0">
              <a:buNone/>
            </a:pPr>
            <a:endParaRPr lang="en-US" dirty="0"/>
          </a:p>
        </p:txBody>
      </p:sp>
      <p:pic>
        <p:nvPicPr>
          <p:cNvPr id="4099" name="Picture 3" descr="C:\Users\Lappi5\Desktop\temp1231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11863" y="1907037"/>
            <a:ext cx="1669097" cy="1669097"/>
          </a:xfrm>
          <a:prstGeom prst="rect">
            <a:avLst/>
          </a:prstGeom>
          <a:noFill/>
        </p:spPr>
      </p:pic>
      <p:pic>
        <p:nvPicPr>
          <p:cNvPr id="46081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rot="19497355">
            <a:off x="6590355" y="4361868"/>
            <a:ext cx="762051" cy="13849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02727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35957"/>
            <a:ext cx="7315200" cy="1151040"/>
          </a:xfrm>
        </p:spPr>
        <p:txBody>
          <a:bodyPr/>
          <a:lstStyle/>
          <a:p>
            <a:r>
              <a:rPr lang="en-US" dirty="0" smtClean="0"/>
              <a:t>Design Decisions - Hardware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914400" y="2105204"/>
            <a:ext cx="7315200" cy="4402276"/>
          </a:xfrm>
        </p:spPr>
        <p:txBody>
          <a:bodyPr>
            <a:normAutofit/>
          </a:bodyPr>
          <a:lstStyle/>
          <a:p>
            <a:r>
              <a:rPr lang="en-US" dirty="0" smtClean="0"/>
              <a:t>Wireless </a:t>
            </a:r>
            <a:r>
              <a:rPr lang="en-US" dirty="0" smtClean="0"/>
              <a:t>N adapter</a:t>
            </a:r>
          </a:p>
          <a:p>
            <a:pPr lvl="1"/>
            <a:r>
              <a:rPr lang="en-US" dirty="0" smtClean="0"/>
              <a:t>Long range</a:t>
            </a:r>
          </a:p>
          <a:p>
            <a:pPr lvl="1"/>
            <a:r>
              <a:rPr lang="en-US" dirty="0" smtClean="0"/>
              <a:t>Low </a:t>
            </a:r>
            <a:r>
              <a:rPr lang="en-US" dirty="0" smtClean="0"/>
              <a:t>price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Wired</a:t>
            </a:r>
          </a:p>
          <a:p>
            <a:pPr lvl="1"/>
            <a:r>
              <a:rPr lang="en-US" dirty="0" err="1" smtClean="0"/>
              <a:t>PoE</a:t>
            </a:r>
            <a:r>
              <a:rPr lang="en-US" dirty="0" smtClean="0"/>
              <a:t> possible</a:t>
            </a:r>
          </a:p>
          <a:p>
            <a:pPr lvl="1"/>
            <a:r>
              <a:rPr lang="en-US" dirty="0" smtClean="0"/>
              <a:t>Requires </a:t>
            </a:r>
            <a:r>
              <a:rPr lang="en-US" dirty="0" err="1" smtClean="0"/>
              <a:t>ethernet</a:t>
            </a:r>
            <a:r>
              <a:rPr lang="en-US" dirty="0" smtClean="0"/>
              <a:t> port</a:t>
            </a:r>
          </a:p>
          <a:p>
            <a:pPr lvl="1"/>
            <a:r>
              <a:rPr lang="en-US" dirty="0" smtClean="0"/>
              <a:t>Adds costs</a:t>
            </a:r>
          </a:p>
          <a:p>
            <a:pPr lvl="1"/>
            <a:r>
              <a:rPr lang="en-US" dirty="0" smtClean="0"/>
              <a:t>Up to 100m range from switches</a:t>
            </a:r>
          </a:p>
          <a:p>
            <a:pPr lvl="1"/>
            <a:endParaRPr lang="en-US" dirty="0" smtClean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r>
              <a:rPr lang="en-US" dirty="0" smtClean="0"/>
              <a:t>		</a:t>
            </a: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32004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2727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Decisions -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4981114"/>
          </a:xfrm>
        </p:spPr>
        <p:txBody>
          <a:bodyPr>
            <a:normAutofit/>
          </a:bodyPr>
          <a:lstStyle/>
          <a:p>
            <a:r>
              <a:rPr lang="en-US" dirty="0" err="1" smtClean="0"/>
              <a:t>Laravel</a:t>
            </a:r>
            <a:endParaRPr lang="en-US" dirty="0" smtClean="0"/>
          </a:p>
          <a:p>
            <a:pPr lvl="1"/>
            <a:r>
              <a:rPr lang="en-US" dirty="0" smtClean="0"/>
              <a:t>Open source</a:t>
            </a:r>
          </a:p>
          <a:p>
            <a:pPr lvl="1"/>
            <a:r>
              <a:rPr lang="en-US" dirty="0" smtClean="0"/>
              <a:t>Most popular PHP framework</a:t>
            </a:r>
          </a:p>
          <a:p>
            <a:pPr lvl="1"/>
            <a:r>
              <a:rPr lang="en-US" dirty="0" smtClean="0"/>
              <a:t>Secure</a:t>
            </a:r>
          </a:p>
          <a:p>
            <a:pPr lvl="1"/>
            <a:r>
              <a:rPr lang="en-US" dirty="0" smtClean="0"/>
              <a:t>Reliable MVC</a:t>
            </a:r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 smtClean="0"/>
          </a:p>
          <a:p>
            <a:r>
              <a:rPr lang="en-US" dirty="0" smtClean="0"/>
              <a:t>Externally Hosted</a:t>
            </a:r>
          </a:p>
          <a:p>
            <a:pPr lvl="1"/>
            <a:r>
              <a:rPr lang="en-US" dirty="0" smtClean="0"/>
              <a:t>Safe off-site location</a:t>
            </a:r>
          </a:p>
          <a:p>
            <a:pPr lvl="1"/>
            <a:r>
              <a:rPr lang="en-US" dirty="0" smtClean="0"/>
              <a:t>Easy maintenance</a:t>
            </a:r>
          </a:p>
        </p:txBody>
      </p:sp>
      <p:pic>
        <p:nvPicPr>
          <p:cNvPr id="3077" name="Picture 5" descr="C:\Users\Lappi5\Desktop\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15268" y="1544715"/>
            <a:ext cx="1905000" cy="1905000"/>
          </a:xfrm>
          <a:prstGeom prst="rect">
            <a:avLst/>
          </a:prstGeom>
          <a:noFill/>
        </p:spPr>
      </p:pic>
      <p:pic>
        <p:nvPicPr>
          <p:cNvPr id="3079" name="Picture 7" descr="C:\Users\Lappi5\Desktop\cloud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01983" y="3693540"/>
            <a:ext cx="1518285" cy="15182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69108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Decisions -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4981114"/>
          </a:xfrm>
        </p:spPr>
        <p:txBody>
          <a:bodyPr>
            <a:normAutofit/>
          </a:bodyPr>
          <a:lstStyle/>
          <a:p>
            <a:r>
              <a:rPr lang="en-US" dirty="0" smtClean="0"/>
              <a:t>Boot Strap</a:t>
            </a:r>
          </a:p>
          <a:p>
            <a:pPr lvl="1"/>
            <a:r>
              <a:rPr lang="en-US" dirty="0" smtClean="0"/>
              <a:t>Open source</a:t>
            </a:r>
          </a:p>
          <a:p>
            <a:pPr lvl="1"/>
            <a:r>
              <a:rPr lang="en-US" dirty="0" smtClean="0"/>
              <a:t>Well Documented</a:t>
            </a:r>
          </a:p>
          <a:p>
            <a:pPr lvl="1"/>
            <a:r>
              <a:rPr lang="en-US" dirty="0" smtClean="0"/>
              <a:t>Tablet and Phone Support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Google Charts</a:t>
            </a:r>
          </a:p>
          <a:p>
            <a:pPr lvl="1"/>
            <a:r>
              <a:rPr lang="en-US" dirty="0" smtClean="0"/>
              <a:t>Open source</a:t>
            </a:r>
          </a:p>
          <a:p>
            <a:pPr lvl="1"/>
            <a:r>
              <a:rPr lang="en-US" dirty="0" smtClean="0"/>
              <a:t>Mobile support</a:t>
            </a:r>
          </a:p>
        </p:txBody>
      </p:sp>
      <p:pic>
        <p:nvPicPr>
          <p:cNvPr id="1027" name="Picture 3" descr="C:\Users\BuckDich\Desktop\GOOGLE-DEVELOPER-VECTORLOGO-DOT-BIZ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66407" y="3044469"/>
            <a:ext cx="1714620" cy="1714620"/>
          </a:xfrm>
          <a:prstGeom prst="rect">
            <a:avLst/>
          </a:prstGeom>
          <a:noFill/>
        </p:spPr>
      </p:pic>
      <p:pic>
        <p:nvPicPr>
          <p:cNvPr id="1029" name="Picture 5" descr="C:\Users\BuckDich\Desktop\bootstrap-log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21350" y="1009627"/>
            <a:ext cx="2381250" cy="23812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69108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/>
              <a:t>Design Decisions - </a:t>
            </a:r>
            <a:r>
              <a:rPr lang="en-US" dirty="0" smtClean="0"/>
              <a:t>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53479"/>
            <a:ext cx="7315200" cy="5204521"/>
          </a:xfrm>
        </p:spPr>
        <p:txBody>
          <a:bodyPr/>
          <a:lstStyle/>
          <a:p>
            <a:r>
              <a:rPr lang="en-US" dirty="0" smtClean="0"/>
              <a:t>Sensor </a:t>
            </a:r>
            <a:r>
              <a:rPr lang="en-US" dirty="0" smtClean="0"/>
              <a:t>driver we chose: Python</a:t>
            </a:r>
            <a:endParaRPr lang="en-US" dirty="0" smtClean="0"/>
          </a:p>
          <a:p>
            <a:pPr lvl="1"/>
            <a:r>
              <a:rPr lang="en-US" dirty="0" smtClean="0"/>
              <a:t>Speed</a:t>
            </a:r>
          </a:p>
          <a:p>
            <a:pPr lvl="1"/>
            <a:r>
              <a:rPr lang="en-US" dirty="0" smtClean="0"/>
              <a:t>Doesn’t need compilation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Sensor driver we didn’t choose: c</a:t>
            </a:r>
            <a:endParaRPr lang="en-US" dirty="0" smtClean="0"/>
          </a:p>
          <a:p>
            <a:pPr lvl="1"/>
            <a:r>
              <a:rPr lang="en-US" dirty="0" smtClean="0"/>
              <a:t>Fast</a:t>
            </a:r>
          </a:p>
          <a:p>
            <a:pPr lvl="1"/>
            <a:r>
              <a:rPr lang="en-US" dirty="0" smtClean="0"/>
              <a:t>Needs compilation</a:t>
            </a:r>
          </a:p>
          <a:p>
            <a:pPr lvl="1"/>
            <a:r>
              <a:rPr lang="en-US" dirty="0" smtClean="0"/>
              <a:t>Doesn’t run too well with DHT sensors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Web Site</a:t>
            </a:r>
          </a:p>
          <a:p>
            <a:pPr lvl="1"/>
            <a:r>
              <a:rPr lang="en-US" dirty="0" smtClean="0"/>
              <a:t>LAMP Stack</a:t>
            </a:r>
          </a:p>
          <a:p>
            <a:pPr lvl="1"/>
            <a:r>
              <a:rPr lang="en-US" dirty="0" err="1" smtClean="0"/>
              <a:t>Laravel</a:t>
            </a:r>
            <a:r>
              <a:rPr lang="en-US" dirty="0" smtClean="0"/>
              <a:t> Framework</a:t>
            </a:r>
          </a:p>
          <a:p>
            <a:pPr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pPr marL="320040" lvl="1" indent="0">
              <a:buNone/>
            </a:pPr>
            <a:endParaRPr lang="en-US" dirty="0" smtClean="0"/>
          </a:p>
          <a:p>
            <a:pPr marL="320040" lvl="1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320040" lvl="1" indent="0">
              <a:buNone/>
            </a:pPr>
            <a:endParaRPr lang="en-US" dirty="0"/>
          </a:p>
        </p:txBody>
      </p:sp>
      <p:pic>
        <p:nvPicPr>
          <p:cNvPr id="2051" name="Picture 3" descr="C:\Users\BuckDich\Desktop\python-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73709" y="1653479"/>
            <a:ext cx="1270352" cy="1270352"/>
          </a:xfrm>
          <a:prstGeom prst="rect">
            <a:avLst/>
          </a:prstGeom>
          <a:noFill/>
        </p:spPr>
      </p:pic>
      <p:pic>
        <p:nvPicPr>
          <p:cNvPr id="2052" name="Picture 4" descr="C:\Users\BuckDich\Desktop\lamp-log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930615" y="4645627"/>
            <a:ext cx="1313446" cy="131344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07795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Design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Design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914397" y="2706114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Laravel</a:t>
            </a:r>
            <a:endParaRPr lang="en-US" dirty="0" smtClean="0"/>
          </a:p>
        </p:txBody>
      </p:sp>
      <p:sp>
        <p:nvSpPr>
          <p:cNvPr id="21" name="Rectangle 20"/>
          <p:cNvSpPr/>
          <p:nvPr/>
        </p:nvSpPr>
        <p:spPr>
          <a:xfrm>
            <a:off x="6722076" y="2718471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722076" y="4415466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Sensor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40192" y="2706114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 Hosted XML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rot="5400000">
            <a:off x="6886829" y="4048882"/>
            <a:ext cx="708454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rot="5400000" flipH="1" flipV="1">
            <a:off x="7393453" y="4048882"/>
            <a:ext cx="708455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8" idx="3"/>
            <a:endCxn id="23" idx="1"/>
          </p:cNvCxnSpPr>
          <p:nvPr/>
        </p:nvCxnSpPr>
        <p:spPr>
          <a:xfrm>
            <a:off x="2421921" y="3200385"/>
            <a:ext cx="2018271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23" idx="3"/>
          </p:cNvCxnSpPr>
          <p:nvPr/>
        </p:nvCxnSpPr>
        <p:spPr>
          <a:xfrm rot="10800000">
            <a:off x="5947717" y="3200385"/>
            <a:ext cx="774357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914400" y="5391655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 smtClean="0">
                <a:solidFill>
                  <a:srgbClr val="FF0000"/>
                </a:solidFill>
              </a:rPr>
              <a:t>M</a:t>
            </a:r>
            <a:r>
              <a:rPr lang="en-US" dirty="0" err="1" smtClean="0"/>
              <a:t>ySQL</a:t>
            </a:r>
            <a:endParaRPr lang="en-US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914397" y="5861211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P</a:t>
            </a:r>
            <a:r>
              <a:rPr lang="en-US" dirty="0" smtClean="0"/>
              <a:t>HP</a:t>
            </a:r>
          </a:p>
        </p:txBody>
      </p:sp>
      <p:sp>
        <p:nvSpPr>
          <p:cNvPr id="42" name="Rectangle 41"/>
          <p:cNvSpPr/>
          <p:nvPr/>
        </p:nvSpPr>
        <p:spPr>
          <a:xfrm>
            <a:off x="914400" y="4922099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A</a:t>
            </a:r>
            <a:r>
              <a:rPr lang="en-US" dirty="0" smtClean="0"/>
              <a:t>pache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914397" y="4452544"/>
            <a:ext cx="1507521" cy="469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L</a:t>
            </a:r>
            <a:r>
              <a:rPr lang="en-US" dirty="0" smtClean="0"/>
              <a:t>inux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 rot="5400000">
            <a:off x="1091514" y="4061238"/>
            <a:ext cx="708454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rot="5400000" flipH="1" flipV="1">
            <a:off x="1598138" y="4061238"/>
            <a:ext cx="708455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21379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13085" y="309670"/>
            <a:ext cx="8794988" cy="85238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– Pi and Sensor Communication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914400" y="1902941"/>
            <a:ext cx="7315200" cy="3539527"/>
          </a:xfrm>
        </p:spPr>
        <p:txBody>
          <a:bodyPr/>
          <a:lstStyle/>
          <a:p>
            <a:r>
              <a:rPr lang="en-US" dirty="0" smtClean="0"/>
              <a:t>Uses Python to communicate to the device</a:t>
            </a:r>
          </a:p>
          <a:p>
            <a:r>
              <a:rPr lang="en-US" dirty="0" smtClean="0"/>
              <a:t>Python sends a request</a:t>
            </a:r>
          </a:p>
          <a:p>
            <a:r>
              <a:rPr lang="en-US" dirty="0" smtClean="0"/>
              <a:t>Sensor responds</a:t>
            </a:r>
          </a:p>
          <a:p>
            <a:r>
              <a:rPr lang="en-US" dirty="0" smtClean="0"/>
              <a:t>Output written to XML file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018638" y="3707012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018638" y="5404007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Sensor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736754" y="3694655"/>
            <a:ext cx="1507524" cy="98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XML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rot="5400000">
            <a:off x="7183391" y="5037423"/>
            <a:ext cx="708454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rot="5400000" flipH="1" flipV="1">
            <a:off x="7690015" y="5037423"/>
            <a:ext cx="708455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13" idx="3"/>
          </p:cNvCxnSpPr>
          <p:nvPr/>
        </p:nvCxnSpPr>
        <p:spPr>
          <a:xfrm rot="10800000">
            <a:off x="6244279" y="4188926"/>
            <a:ext cx="774357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413923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13085" y="309670"/>
            <a:ext cx="8794988" cy="85238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Design – Pi and Server Communication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914400" y="1396314"/>
            <a:ext cx="7315200" cy="3539527"/>
          </a:xfrm>
        </p:spPr>
        <p:txBody>
          <a:bodyPr/>
          <a:lstStyle/>
          <a:p>
            <a:r>
              <a:rPr lang="en-US" dirty="0" smtClean="0"/>
              <a:t>Apache hosts XML file for server to retrieve</a:t>
            </a:r>
          </a:p>
          <a:p>
            <a:r>
              <a:rPr lang="en-US" dirty="0" smtClean="0"/>
              <a:t>Server has different drivers for different devices</a:t>
            </a:r>
          </a:p>
          <a:p>
            <a:r>
              <a:rPr lang="en-US" dirty="0" smtClean="0"/>
              <a:t>Parses XML according to driver</a:t>
            </a:r>
          </a:p>
          <a:p>
            <a:r>
              <a:rPr lang="en-US" dirty="0" smtClean="0"/>
              <a:t>Temperature information handled by server</a:t>
            </a:r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914400" y="2936758"/>
            <a:ext cx="7315200" cy="3624653"/>
            <a:chOff x="2162466" y="3039732"/>
            <a:chExt cx="7315200" cy="3624653"/>
          </a:xfrm>
        </p:grpSpPr>
        <p:sp>
          <p:nvSpPr>
            <p:cNvPr id="5" name="Rectangle 4"/>
            <p:cNvSpPr/>
            <p:nvPr/>
          </p:nvSpPr>
          <p:spPr>
            <a:xfrm>
              <a:off x="7970142" y="3052090"/>
              <a:ext cx="1507524" cy="9885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Pi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688258" y="3039733"/>
              <a:ext cx="1507524" cy="9885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Pi Hosted XML</a:t>
              </a:r>
            </a:p>
          </p:txBody>
        </p:sp>
        <p:cxnSp>
          <p:nvCxnSpPr>
            <p:cNvPr id="7" name="Straight Arrow Connector 6"/>
            <p:cNvCxnSpPr>
              <a:endCxn id="6" idx="1"/>
            </p:cNvCxnSpPr>
            <p:nvPr/>
          </p:nvCxnSpPr>
          <p:spPr>
            <a:xfrm>
              <a:off x="3669987" y="3534004"/>
              <a:ext cx="2018271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endCxn id="6" idx="3"/>
            </p:cNvCxnSpPr>
            <p:nvPr/>
          </p:nvCxnSpPr>
          <p:spPr>
            <a:xfrm rot="10800000">
              <a:off x="7195783" y="3534004"/>
              <a:ext cx="774357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2162466" y="3039732"/>
              <a:ext cx="1507524" cy="9885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Laravel</a:t>
              </a:r>
              <a:endParaRPr lang="en-US" dirty="0" smtClean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162469" y="5725273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err="1" smtClean="0">
                  <a:solidFill>
                    <a:srgbClr val="FF0000"/>
                  </a:solidFill>
                </a:rPr>
                <a:t>M</a:t>
              </a:r>
              <a:r>
                <a:rPr lang="en-US" dirty="0" err="1" smtClean="0"/>
                <a:t>ySQL</a:t>
              </a:r>
              <a:endParaRPr lang="en-US" dirty="0" smtClean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162466" y="6194829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P</a:t>
              </a:r>
              <a:r>
                <a:rPr lang="en-US" dirty="0" smtClean="0"/>
                <a:t>HP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162469" y="5255717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A</a:t>
              </a:r>
              <a:r>
                <a:rPr lang="en-US" dirty="0" smtClean="0"/>
                <a:t>pache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162466" y="4786162"/>
              <a:ext cx="1507521" cy="4695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L</a:t>
              </a:r>
              <a:r>
                <a:rPr lang="en-US" dirty="0" smtClean="0"/>
                <a:t>inux</a:t>
              </a: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rot="5400000">
              <a:off x="2339583" y="4394856"/>
              <a:ext cx="708454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rot="5400000" flipH="1" flipV="1">
              <a:off x="2846207" y="4394856"/>
              <a:ext cx="708455" cy="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413923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Introduction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211859"/>
            <a:ext cx="7315200" cy="3539527"/>
          </a:xfrm>
        </p:spPr>
        <p:txBody>
          <a:bodyPr/>
          <a:lstStyle/>
          <a:p>
            <a:r>
              <a:rPr lang="en-US" dirty="0" smtClean="0"/>
              <a:t>Background</a:t>
            </a:r>
          </a:p>
          <a:p>
            <a:r>
              <a:rPr lang="en-US" dirty="0" smtClean="0"/>
              <a:t>Design Decisions</a:t>
            </a:r>
          </a:p>
          <a:p>
            <a:r>
              <a:rPr lang="en-US" dirty="0" smtClean="0"/>
              <a:t>Design</a:t>
            </a:r>
          </a:p>
          <a:p>
            <a:r>
              <a:rPr lang="en-US" dirty="0" smtClean="0"/>
              <a:t>Implementation</a:t>
            </a:r>
          </a:p>
          <a:p>
            <a:r>
              <a:rPr lang="en-US" dirty="0" smtClean="0"/>
              <a:t>Testing</a:t>
            </a:r>
          </a:p>
          <a:p>
            <a:r>
              <a:rPr lang="en-US" dirty="0" smtClean="0"/>
              <a:t>Security</a:t>
            </a:r>
          </a:p>
          <a:p>
            <a:r>
              <a:rPr lang="en-US" dirty="0" smtClean="0"/>
              <a:t>Enrichments</a:t>
            </a:r>
          </a:p>
          <a:p>
            <a:r>
              <a:rPr lang="en-US" dirty="0" smtClean="0"/>
              <a:t>Maintenance</a:t>
            </a:r>
          </a:p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9755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Implementation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1026" name="Picture 2" descr="C:\Dropbox\School\Fall 2014\2014-10-20 07.49.14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6200000">
            <a:off x="2339023" y="1361926"/>
            <a:ext cx="4465954" cy="6161701"/>
          </a:xfrm>
          <a:prstGeom prst="rect">
            <a:avLst/>
          </a:prstGeom>
          <a:noFill/>
        </p:spPr>
      </p:pic>
      <p:sp>
        <p:nvSpPr>
          <p:cNvPr id="7" name="Content Placeholder 3"/>
          <p:cNvSpPr>
            <a:spLocks noGrp="1"/>
          </p:cNvSpPr>
          <p:nvPr>
            <p:ph idx="1"/>
          </p:nvPr>
        </p:nvSpPr>
        <p:spPr>
          <a:xfrm>
            <a:off x="914400" y="1798320"/>
            <a:ext cx="7315200" cy="4511040"/>
          </a:xfrm>
        </p:spPr>
        <p:txBody>
          <a:bodyPr/>
          <a:lstStyle/>
          <a:p>
            <a:r>
              <a:rPr lang="en-US" dirty="0" smtClean="0"/>
              <a:t>Banana for scale.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2050" name="Picture 2" descr="C:\Dropbox\School\Fall 2014\2014-10-20 07.55.08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6200000">
            <a:off x="2148816" y="1727595"/>
            <a:ext cx="4846369" cy="520922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6489" y="2053430"/>
            <a:ext cx="8181120" cy="32352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Before Bootstrap on Desktop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Picture of site on desktop old site and new with bootstrap</a:t>
            </a:r>
            <a:endParaRPr lang="en-US" dirty="0"/>
          </a:p>
        </p:txBody>
      </p:sp>
      <p:pic>
        <p:nvPicPr>
          <p:cNvPr id="13313" name="Picture 1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102361" y="1809165"/>
            <a:ext cx="6733245" cy="45001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After Bootstrap on Desktop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Picture of site on desktop with bootstrap scaffolding and </a:t>
            </a:r>
            <a:r>
              <a:rPr lang="en-US" dirty="0" err="1" smtClean="0"/>
              <a:t>navtabs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Before Bootstrap on Mobile</a:t>
            </a:r>
            <a:endParaRPr lang="en-US" dirty="0"/>
          </a:p>
        </p:txBody>
      </p:sp>
      <p:pic>
        <p:nvPicPr>
          <p:cNvPr id="7170" name="Picture 2" descr="https://scontent-b-ord.xx.fbcdn.net/hphotos-xap1/v/t1.0-9/s720x720/10410971_10102584131486702_3033872309699911246_n.jpg?oh=1233819ff33a54ad1f96f1d3f4dcfa86&amp;oe=54F3343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3249827" y="1676196"/>
            <a:ext cx="2766369" cy="490216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After Bootstrap on Mobile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Picture of site on a mobile device with bootstrap scaffolding and </a:t>
            </a:r>
            <a:r>
              <a:rPr lang="en-US" dirty="0" err="1" smtClean="0"/>
              <a:t>navtabs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Before Google Charts</a:t>
            </a:r>
            <a:endParaRPr lang="en-US" dirty="0"/>
          </a:p>
        </p:txBody>
      </p:sp>
      <p:pic>
        <p:nvPicPr>
          <p:cNvPr id="10241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38475" y="1544715"/>
            <a:ext cx="3067050" cy="5067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br>
              <a:rPr lang="en-US" dirty="0" smtClean="0"/>
            </a:br>
            <a:r>
              <a:rPr lang="en-US" dirty="0" smtClean="0"/>
              <a:t>After Google Charts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idx="1"/>
          </p:nvPr>
        </p:nvSpPr>
        <p:spPr>
          <a:xfrm>
            <a:off x="914400" y="2769833"/>
            <a:ext cx="7315200" cy="3539527"/>
          </a:xfrm>
        </p:spPr>
        <p:txBody>
          <a:bodyPr/>
          <a:lstStyle/>
          <a:p>
            <a:r>
              <a:rPr lang="en-US" dirty="0" smtClean="0"/>
              <a:t>Picture of mobile site implementing Google Charts.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2091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Background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Testing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Testing – What Was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err="1" smtClean="0"/>
              <a:t>Laravel</a:t>
            </a:r>
            <a:r>
              <a:rPr lang="en-US" dirty="0" smtClean="0"/>
              <a:t> built in testing framework</a:t>
            </a:r>
          </a:p>
          <a:p>
            <a:endParaRPr lang="en-US" dirty="0" smtClean="0"/>
          </a:p>
          <a:p>
            <a:r>
              <a:rPr lang="en-US" dirty="0" smtClean="0"/>
              <a:t>Additional PHP testing with </a:t>
            </a:r>
            <a:r>
              <a:rPr lang="en-US" dirty="0" err="1" smtClean="0"/>
              <a:t>PHPUnit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One hundred virtual sensors for load testing</a:t>
            </a:r>
          </a:p>
          <a:p>
            <a:r>
              <a:rPr lang="en-US" dirty="0" smtClean="0"/>
              <a:t>Extreme temperature sensing</a:t>
            </a:r>
          </a:p>
        </p:txBody>
      </p:sp>
      <p:pic>
        <p:nvPicPr>
          <p:cNvPr id="3074" name="Picture 2" descr="C:\Users\Justin\Desktop\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93623" y="1906905"/>
            <a:ext cx="1535977" cy="13696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69813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Security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Security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1544715"/>
            <a:ext cx="7858897" cy="3539527"/>
          </a:xfrm>
        </p:spPr>
        <p:txBody>
          <a:bodyPr/>
          <a:lstStyle/>
          <a:p>
            <a:r>
              <a:rPr lang="en-US" dirty="0" err="1" smtClean="0"/>
              <a:t>Laravel</a:t>
            </a:r>
            <a:r>
              <a:rPr lang="en-US" dirty="0" smtClean="0"/>
              <a:t> Sessions</a:t>
            </a:r>
          </a:p>
          <a:p>
            <a:r>
              <a:rPr lang="en-US" dirty="0" smtClean="0"/>
              <a:t>Input Sanitization</a:t>
            </a:r>
          </a:p>
          <a:p>
            <a:r>
              <a:rPr lang="en-US" dirty="0" smtClean="0"/>
              <a:t>Passwords </a:t>
            </a:r>
            <a:r>
              <a:rPr lang="en-US" dirty="0" smtClean="0"/>
              <a:t>Hashed</a:t>
            </a:r>
          </a:p>
          <a:p>
            <a:r>
              <a:rPr lang="en-US" dirty="0" smtClean="0"/>
              <a:t>API Tokens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Enrichments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4145"/>
            <a:ext cx="7315200" cy="840380"/>
          </a:xfrm>
        </p:spPr>
        <p:txBody>
          <a:bodyPr/>
          <a:lstStyle/>
          <a:p>
            <a:r>
              <a:rPr lang="en-US" dirty="0" smtClean="0"/>
              <a:t>Possible Enrichments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69309"/>
            <a:ext cx="7315200" cy="4740052"/>
          </a:xfrm>
        </p:spPr>
        <p:txBody>
          <a:bodyPr/>
          <a:lstStyle/>
          <a:p>
            <a:r>
              <a:rPr lang="en-US" dirty="0" smtClean="0"/>
              <a:t>HTTPS:</a:t>
            </a:r>
          </a:p>
          <a:p>
            <a:pPr lvl="1"/>
            <a:r>
              <a:rPr lang="en-US" dirty="0" smtClean="0"/>
              <a:t> </a:t>
            </a:r>
            <a:r>
              <a:rPr lang="en-US" dirty="0" smtClean="0"/>
              <a:t>used for hosting XML on pi but HTTPS could be used instead if extra security is desired</a:t>
            </a:r>
          </a:p>
          <a:p>
            <a:r>
              <a:rPr lang="en-US" dirty="0" smtClean="0"/>
              <a:t>Upgrade to newer web framework</a:t>
            </a:r>
          </a:p>
          <a:p>
            <a:r>
              <a:rPr lang="en-US" dirty="0" smtClean="0"/>
              <a:t>Reporting for other sensors such as </a:t>
            </a:r>
          </a:p>
          <a:p>
            <a:pPr lvl="1"/>
            <a:r>
              <a:rPr lang="en-US" dirty="0" smtClean="0"/>
              <a:t>Movement </a:t>
            </a:r>
          </a:p>
          <a:p>
            <a:pPr lvl="1"/>
            <a:r>
              <a:rPr lang="en-US" dirty="0" smtClean="0"/>
              <a:t>Radiation</a:t>
            </a:r>
          </a:p>
          <a:p>
            <a:pPr lvl="1"/>
            <a:r>
              <a:rPr lang="en-US" dirty="0" smtClean="0"/>
              <a:t>CO or CO</a:t>
            </a:r>
            <a:r>
              <a:rPr lang="en-US" sz="1100" dirty="0" smtClean="0"/>
              <a:t>2</a:t>
            </a:r>
            <a:r>
              <a:rPr lang="en-US" dirty="0" smtClean="0"/>
              <a:t> Levels</a:t>
            </a:r>
          </a:p>
          <a:p>
            <a:pPr lvl="1"/>
            <a:r>
              <a:rPr lang="en-US" dirty="0" smtClean="0"/>
              <a:t>Vibration sensing</a:t>
            </a:r>
          </a:p>
          <a:p>
            <a:pPr lvl="1"/>
            <a:r>
              <a:rPr lang="en-US" dirty="0" smtClean="0"/>
              <a:t>Laser break beam sensing</a:t>
            </a:r>
          </a:p>
          <a:p>
            <a:r>
              <a:rPr lang="en-US" dirty="0" smtClean="0"/>
              <a:t>New Raspberry PI B+ edition </a:t>
            </a:r>
          </a:p>
          <a:p>
            <a:r>
              <a:rPr lang="en-US" dirty="0" smtClean="0"/>
              <a:t>Raw device data viewer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Maintenance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4145"/>
            <a:ext cx="7315200" cy="840380"/>
          </a:xfrm>
        </p:spPr>
        <p:txBody>
          <a:bodyPr/>
          <a:lstStyle/>
          <a:p>
            <a:r>
              <a:rPr lang="en-US" dirty="0" smtClean="0"/>
              <a:t>Maintenance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69309"/>
            <a:ext cx="7315200" cy="4740052"/>
          </a:xfrm>
        </p:spPr>
        <p:txBody>
          <a:bodyPr/>
          <a:lstStyle/>
          <a:p>
            <a:r>
              <a:rPr lang="en-US" dirty="0" smtClean="0"/>
              <a:t>All code available on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Maintenance will be performed by WMU staff</a:t>
            </a:r>
          </a:p>
          <a:p>
            <a:r>
              <a:rPr lang="en-US" dirty="0" smtClean="0"/>
              <a:t>Repository will be transferred to Dr. </a:t>
            </a:r>
            <a:r>
              <a:rPr lang="en-US" dirty="0" err="1" smtClean="0"/>
              <a:t>Kapenga</a:t>
            </a:r>
            <a:endParaRPr lang="en-US" dirty="0" smtClean="0"/>
          </a:p>
          <a:p>
            <a:r>
              <a:rPr lang="en-US" dirty="0" smtClean="0"/>
              <a:t>User manuals on setup </a:t>
            </a:r>
            <a:r>
              <a:rPr lang="en-US" dirty="0" smtClean="0"/>
              <a:t>and usage process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Summary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44714"/>
            <a:ext cx="7315200" cy="4856085"/>
          </a:xfrm>
        </p:spPr>
        <p:txBody>
          <a:bodyPr>
            <a:normAutofit/>
          </a:bodyPr>
          <a:lstStyle/>
          <a:p>
            <a:r>
              <a:rPr lang="en-US" dirty="0" smtClean="0"/>
              <a:t>Our device is more extensible</a:t>
            </a:r>
          </a:p>
          <a:p>
            <a:r>
              <a:rPr lang="en-US" dirty="0" smtClean="0"/>
              <a:t>Our device cost breakdown as currently tested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$ 35.00</a:t>
            </a:r>
            <a:r>
              <a:rPr lang="en-US" dirty="0" smtClean="0"/>
              <a:t> for the raspberry pi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 6.26</a:t>
            </a:r>
            <a:r>
              <a:rPr lang="en-US" dirty="0" smtClean="0"/>
              <a:t> for the sensor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 8.70</a:t>
            </a:r>
            <a:r>
              <a:rPr lang="en-US" dirty="0" smtClean="0"/>
              <a:t> for the wireless adaptor (optional)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  5.95</a:t>
            </a:r>
            <a:r>
              <a:rPr lang="en-US" dirty="0" smtClean="0"/>
              <a:t> for the SD card</a:t>
            </a:r>
          </a:p>
          <a:p>
            <a:pPr lvl="1">
              <a:buNone/>
            </a:pPr>
            <a:endParaRPr lang="en-US" dirty="0" smtClean="0"/>
          </a:p>
          <a:p>
            <a:pPr lvl="1"/>
            <a:r>
              <a:rPr lang="en-US" dirty="0" smtClean="0">
                <a:latin typeface="Courier" pitchFamily="49" charset="0"/>
              </a:rPr>
              <a:t>$ 55.91</a:t>
            </a:r>
            <a:r>
              <a:rPr lang="en-US" dirty="0" smtClean="0"/>
              <a:t> total plus miscellaneous parts for in house sensor</a:t>
            </a:r>
          </a:p>
          <a:p>
            <a:pPr lvl="1"/>
            <a:r>
              <a:rPr lang="en-US" dirty="0" smtClean="0">
                <a:latin typeface="Courier" pitchFamily="49" charset="0"/>
              </a:rPr>
              <a:t>$299.99</a:t>
            </a:r>
            <a:r>
              <a:rPr lang="en-US" dirty="0" smtClean="0"/>
              <a:t> Temperature @</a:t>
            </a:r>
            <a:r>
              <a:rPr lang="en-US" dirty="0" err="1" smtClean="0"/>
              <a:t>lert</a:t>
            </a:r>
            <a:r>
              <a:rPr lang="en-US" dirty="0" smtClean="0"/>
              <a:t> </a:t>
            </a:r>
            <a:r>
              <a:rPr lang="en-US" dirty="0" err="1" smtClean="0"/>
              <a:t>wifi</a:t>
            </a:r>
            <a:r>
              <a:rPr lang="en-US" dirty="0" smtClean="0"/>
              <a:t> edition sensor</a:t>
            </a:r>
          </a:p>
          <a:p>
            <a:r>
              <a:rPr lang="en-US" dirty="0" smtClean="0"/>
              <a:t>Our setup has a central server so that issues with one sensor </a:t>
            </a:r>
            <a:r>
              <a:rPr lang="en-US" dirty="0" smtClean="0"/>
              <a:t>do not </a:t>
            </a:r>
            <a:r>
              <a:rPr lang="en-US" dirty="0" smtClean="0"/>
              <a:t>affect ability to see temperature data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64286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 - Client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24400" y="27127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914400" y="1544715"/>
            <a:ext cx="7315200" cy="3539527"/>
          </a:xfrm>
        </p:spPr>
        <p:txBody>
          <a:bodyPr/>
          <a:lstStyle/>
          <a:p>
            <a:r>
              <a:rPr lang="en-US" dirty="0" smtClean="0"/>
              <a:t>Western Michigan University</a:t>
            </a:r>
          </a:p>
          <a:p>
            <a:pPr lvl="1"/>
            <a:r>
              <a:rPr lang="en-US" dirty="0" smtClean="0"/>
              <a:t>Dr. John </a:t>
            </a:r>
            <a:r>
              <a:rPr lang="en-US" dirty="0" err="1" smtClean="0"/>
              <a:t>Kapenga</a:t>
            </a:r>
            <a:endParaRPr lang="en-US" dirty="0" smtClean="0"/>
          </a:p>
        </p:txBody>
      </p:sp>
      <p:pic>
        <p:nvPicPr>
          <p:cNvPr id="2050" name="Picture 2" descr="C:\Users\Lappi5\Desktop\einstein.jpe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64280" y="2713047"/>
            <a:ext cx="5180330" cy="388142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388400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/>
          </a:bodyPr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4247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74520"/>
            <a:ext cx="7315200" cy="3209722"/>
          </a:xfrm>
        </p:spPr>
        <p:txBody>
          <a:bodyPr/>
          <a:lstStyle/>
          <a:p>
            <a:r>
              <a:rPr lang="en-US" dirty="0" smtClean="0"/>
              <a:t>Current Setup: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 </a:t>
            </a:r>
            <a:r>
              <a:rPr lang="en-US" dirty="0" err="1" smtClean="0"/>
              <a:t>Temperature@lert</a:t>
            </a:r>
            <a:r>
              <a:rPr lang="en-US" dirty="0" smtClean="0"/>
              <a:t> sensor in each server room.</a:t>
            </a:r>
          </a:p>
          <a:p>
            <a:pPr lvl="1"/>
            <a:r>
              <a:rPr lang="en-US" dirty="0" smtClean="0"/>
              <a:t>Too few sensors relative </a:t>
            </a:r>
            <a:r>
              <a:rPr lang="en-US" dirty="0" smtClean="0"/>
              <a:t>due to the </a:t>
            </a:r>
            <a:r>
              <a:rPr lang="en-US" dirty="0" smtClean="0"/>
              <a:t>high cost of equipment</a:t>
            </a:r>
          </a:p>
          <a:p>
            <a:pPr lvl="1"/>
            <a:r>
              <a:rPr lang="en-US" dirty="0" smtClean="0"/>
              <a:t>No central </a:t>
            </a:r>
            <a:r>
              <a:rPr lang="en-US" dirty="0" smtClean="0"/>
              <a:t>management Server</a:t>
            </a:r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1027" name="Picture 3" descr="C:\Users\Lappi5\Desktop\Github\Team3.14\Docs\Feasability\AlertWiFi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43802" y="3886200"/>
            <a:ext cx="4368468" cy="26822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71317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913" y="506509"/>
            <a:ext cx="7315200" cy="59324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Background – Why More</a:t>
            </a:r>
            <a:endParaRPr lang="en-US" dirty="0"/>
          </a:p>
        </p:txBody>
      </p:sp>
      <p:pic>
        <p:nvPicPr>
          <p:cNvPr id="4" name="Content Placeholder 3" descr="dcim_heatmap3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024142" y="1544715"/>
            <a:ext cx="5019209" cy="52768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 – Previous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65960"/>
            <a:ext cx="7315200" cy="3118282"/>
          </a:xfrm>
        </p:spPr>
        <p:txBody>
          <a:bodyPr/>
          <a:lstStyle/>
          <a:p>
            <a:r>
              <a:rPr lang="en-US" dirty="0" smtClean="0"/>
              <a:t>Developed site that communicates with current sensors.</a:t>
            </a:r>
          </a:p>
          <a:p>
            <a:r>
              <a:rPr lang="en-US" dirty="0" smtClean="0"/>
              <a:t>Features include room/group management and user authentication with permission levels</a:t>
            </a:r>
          </a:p>
          <a:p>
            <a:r>
              <a:rPr lang="en-US" dirty="0" smtClean="0"/>
              <a:t>Implementation in </a:t>
            </a:r>
            <a:r>
              <a:rPr lang="en-US" dirty="0" err="1" smtClean="0"/>
              <a:t>Laravel</a:t>
            </a:r>
            <a:r>
              <a:rPr lang="en-US" dirty="0" smtClean="0"/>
              <a:t> 3</a:t>
            </a:r>
          </a:p>
          <a:p>
            <a:r>
              <a:rPr lang="en-US" dirty="0" smtClean="0"/>
              <a:t>Sensors report only real-time temperature</a:t>
            </a:r>
          </a:p>
          <a:p>
            <a:pPr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71317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/>
          <a:lstStyle/>
          <a:p>
            <a:r>
              <a:rPr lang="en-US" dirty="0" smtClean="0"/>
              <a:t>Background – Unmet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65960"/>
            <a:ext cx="7315200" cy="3118282"/>
          </a:xfrm>
        </p:spPr>
        <p:txBody>
          <a:bodyPr/>
          <a:lstStyle/>
          <a:p>
            <a:r>
              <a:rPr lang="en-US" dirty="0" smtClean="0"/>
              <a:t>Additional metrics desired such as humidity</a:t>
            </a:r>
          </a:p>
          <a:p>
            <a:r>
              <a:rPr lang="en-US" dirty="0" smtClean="0"/>
              <a:t>Ability to connect to sensors other than </a:t>
            </a:r>
            <a:r>
              <a:rPr lang="en-US" dirty="0" err="1" smtClean="0"/>
              <a:t>Temperature@lert</a:t>
            </a:r>
            <a:endParaRPr lang="en-US" dirty="0" smtClean="0"/>
          </a:p>
          <a:p>
            <a:r>
              <a:rPr lang="en-US" dirty="0" smtClean="0"/>
              <a:t>In-house built sensors that are</a:t>
            </a:r>
          </a:p>
          <a:p>
            <a:pPr lvl="1"/>
            <a:r>
              <a:rPr lang="en-US" dirty="0" smtClean="0"/>
              <a:t>Extensible</a:t>
            </a:r>
          </a:p>
          <a:p>
            <a:pPr lvl="1"/>
            <a:r>
              <a:rPr lang="en-US" dirty="0" smtClean="0"/>
              <a:t>Low-cost</a:t>
            </a:r>
          </a:p>
          <a:p>
            <a:pPr lvl="1"/>
            <a:r>
              <a:rPr lang="en-US" dirty="0" smtClean="0"/>
              <a:t>Modifiable </a:t>
            </a:r>
          </a:p>
          <a:p>
            <a:pPr lvl="1"/>
            <a:r>
              <a:rPr lang="en-US" dirty="0" smtClean="0"/>
              <a:t>Open source</a:t>
            </a:r>
          </a:p>
          <a:p>
            <a:pPr lvl="1"/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71317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 smtClean="0"/>
              <a:t>Design Decisions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4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Perspective.thmx</Template>
  <TotalTime>23056</TotalTime>
  <Words>820</Words>
  <Application>Microsoft Office PowerPoint</Application>
  <PresentationFormat>On-screen Show (4:3)</PresentationFormat>
  <Paragraphs>267</Paragraphs>
  <Slides>40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Perspective</vt:lpstr>
      <vt:lpstr>Temperature &amp; Humidity Sensing  </vt:lpstr>
      <vt:lpstr>Introduction </vt:lpstr>
      <vt:lpstr>Background  </vt:lpstr>
      <vt:lpstr>Background - Client</vt:lpstr>
      <vt:lpstr>Background</vt:lpstr>
      <vt:lpstr>Background – Why More</vt:lpstr>
      <vt:lpstr>Background – Previous Team</vt:lpstr>
      <vt:lpstr>Background – Unmet Needs</vt:lpstr>
      <vt:lpstr>Design Decisions  </vt:lpstr>
      <vt:lpstr>Design Decisions - Hardware</vt:lpstr>
      <vt:lpstr>Design Decisions - Hardware</vt:lpstr>
      <vt:lpstr>Design Decisions - Hardware</vt:lpstr>
      <vt:lpstr>Design Decisions - Environment</vt:lpstr>
      <vt:lpstr>Design Decisions - Improvement</vt:lpstr>
      <vt:lpstr>Design Decisions - Language</vt:lpstr>
      <vt:lpstr>Design  </vt:lpstr>
      <vt:lpstr>Design </vt:lpstr>
      <vt:lpstr>Design – Pi and Sensor Communication</vt:lpstr>
      <vt:lpstr>Design – Pi and Server Communication</vt:lpstr>
      <vt:lpstr>Implementation  </vt:lpstr>
      <vt:lpstr>Implementation</vt:lpstr>
      <vt:lpstr>Implementation</vt:lpstr>
      <vt:lpstr>Implementation</vt:lpstr>
      <vt:lpstr>Implementation Before Bootstrap on Desktop</vt:lpstr>
      <vt:lpstr>Implementation After Bootstrap on Desktop</vt:lpstr>
      <vt:lpstr>Implementation Before Bootstrap on Mobile</vt:lpstr>
      <vt:lpstr>Implementation After Bootstrap on Mobile</vt:lpstr>
      <vt:lpstr>Implementation Before Google Charts</vt:lpstr>
      <vt:lpstr>Implementation After Google Charts</vt:lpstr>
      <vt:lpstr>Testing  </vt:lpstr>
      <vt:lpstr>Testing – What Was Used</vt:lpstr>
      <vt:lpstr>Security  </vt:lpstr>
      <vt:lpstr>Security </vt:lpstr>
      <vt:lpstr>Enrichments  </vt:lpstr>
      <vt:lpstr>Possible Enrichments</vt:lpstr>
      <vt:lpstr>Maintenance  </vt:lpstr>
      <vt:lpstr>Maintenance</vt:lpstr>
      <vt:lpstr>Summary  </vt:lpstr>
      <vt:lpstr>Summary</vt:lpstr>
      <vt:lpstr>Questions?</vt:lpstr>
    </vt:vector>
  </TitlesOfParts>
  <Company>WMU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Touchscreens</dc:title>
  <dc:creator>Gorilla Sandwich</dc:creator>
  <cp:lastModifiedBy>Saurutobi</cp:lastModifiedBy>
  <cp:revision>206</cp:revision>
  <dcterms:created xsi:type="dcterms:W3CDTF">2012-10-25T19:38:27Z</dcterms:created>
  <dcterms:modified xsi:type="dcterms:W3CDTF">2014-10-20T19:53:48Z</dcterms:modified>
</cp:coreProperties>
</file>

<file path=docProps/thumbnail.jpeg>
</file>